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8" r:id="rId4"/>
    <p:sldId id="260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BA1EB-F254-4DBA-830D-DEACB28FCFFD}" type="datetimeFigureOut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7EC8-4120-4BE3-92FB-DA346C4A7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3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C7AE7-DC0D-4729-7634-FC18D14AD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83643A-82DA-D3C1-F152-51AA5398E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346B9C-D860-BF28-2441-53E3FAED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24CE-F7AE-4DA9-B495-628FEEA12673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E5D0D-0967-AE0F-74B3-4B5F161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E517EA-87E7-FA06-C5EA-82678D03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86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8BB5B-E7C2-108E-5C61-535560E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AE0C85-4B7D-5ACB-FBBC-C1F43E35C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68C2B-DA9C-D650-FA5E-9C323F35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655B-15C7-4500-9908-F07C9DCA8633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3AD431-2F63-E655-D8C6-A1301518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2A0AD-AD30-E0F2-0C53-7AF9063D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37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0A15709-D39D-F450-566A-C9502CCBD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0F0AE19-B9EA-360C-FBDA-A37C32CB4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E71541-C479-1B6A-5E00-749B1042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EC11-08AC-44FE-B10D-4598A3ED8737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26F3E4-5DF7-D8D6-B448-B6C19A0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4C79A2-6F25-F241-A91B-D04D3D20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84307-2D56-6C29-AF7C-2AB98C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BA0C5E-A116-F387-DB63-BFB825610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81228F-0AEB-47B7-39FD-47104937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3B03-4B5B-44D3-860F-DE77972869FE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EFB76E-CD3A-41B2-877B-2BE84C38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22D938-9897-4D6D-90D0-0A4B32CF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95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DF2B80-A4F8-4B93-BAC9-4B581B86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3D932C-A2EE-D196-3E6B-C73D741A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14D047-C6A7-D989-F6BA-889F691B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3FC2E-F284-4B45-B7BC-5D5F23740B62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F20517-EA6B-1B03-3B35-F352A3EF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56F75-F230-5B03-0CA3-24350C6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13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D8DC6-994E-2740-23E0-069D7DEA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73EBD2-F15B-C1D8-3516-B1DAF4DD4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9C780D-5EE0-AA1A-B8AA-3DE44E432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7BE894-28DE-5BDE-6276-81C7DB18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129B-E93E-4C12-B8C2-788AF54A3859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0D012D-E66A-53A6-9565-19DDA401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1A91B5-46F5-33AF-8D28-157A4452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3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1F8A3-D5C9-9E0A-BF66-DECCE17F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AD97CA-5218-6B52-C662-AA190DDD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9EBC3C-D2EE-19CB-9FC6-9ADF1F888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32613A-CAC5-BA73-E38E-575F85E3A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E038B9-4CED-403F-7592-86B4DBD4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C996F5-8944-C335-76F1-F2D4655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D3AF-8E65-4AD3-933C-6F775A25B208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A22BAE5-EFD6-3210-DA0C-4A862E78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8BF5D1D-1579-1119-D992-92F67E51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51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A463E-D06A-0152-BCDF-495E644B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DD61E1-173B-0A37-E6EE-20BC9F76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6C073-B8DC-4B10-ACAE-718547CF531C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715239-FFC5-512E-C3B8-C036F0D9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C7587D-F6EE-8257-F5FB-21E2ADA0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7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E0EE8A-C5CD-2F50-4FC0-1EA2B396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D124-535E-4902-ACFE-E378312C7961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85ABDE-7BD3-70BE-B804-7FE09D3F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EF1DAA-B3DC-BFCD-B138-4CA5AC57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15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AEF737-F888-608E-EDE8-583D36E2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E7F4D6-DEAD-161F-3631-5E62CBE3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417440E-C2E6-A56E-76FD-EE69CAC5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12935-B22C-3DB2-0BD0-DCB00C8F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1BAB6-5972-4779-8F87-79B3AE7B3F52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C46E3-1D70-5452-3725-BEFF80ED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CC5042-5D3D-3977-9962-6ABA131C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53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8C4AD-1446-45A7-DC70-9F559933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E51C97-DE5E-AB06-5BBA-9AD0A2691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C28AE6-1FC3-8C68-D6EA-091CC247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4D9063-C749-BD02-F511-77FB17E6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B3B3-4DD7-4A9F-90DC-5AFE57D44B37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EA2C72-D8BD-3231-730F-71F8A4DE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C57929-54D2-2C8D-E049-9D64D307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82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C6300A-3731-BC92-29BC-33CE351F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146F79-A347-B4CF-6D30-9A0A6263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2D108E-C09B-8094-CD15-F35532E3E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863A1-30C2-4590-93B8-46D5108D1D0A}" type="datetime1">
              <a:rPr kumimoji="1" lang="ja-JP" altLang="en-US" smtClean="0"/>
              <a:t>2023/5/22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673C5-D7E5-BB30-AE4F-D7C59F267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1D61F-FF42-277F-165C-7C35612E8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59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2one.jp/ai-word/variational-autoencod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sonoisa/items/d6db2f130fa9a4ce0c2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zenn.dev/minux302/articles/e47be4bcd1445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81531-0973-E5C7-EBE3-B35D7A331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23BE0-BB25-0247-9D5B-E7E8C8F11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2023/05/09</a:t>
            </a:r>
          </a:p>
          <a:p>
            <a:r>
              <a:rPr kumimoji="1" lang="en-US" altLang="ja-JP" dirty="0"/>
              <a:t>f19135</a:t>
            </a:r>
            <a:r>
              <a:rPr kumimoji="1" lang="ja-JP" altLang="en-US" dirty="0"/>
              <a:t> </a:t>
            </a:r>
            <a:r>
              <a:rPr kumimoji="1" lang="en-US" altLang="ja-JP" dirty="0"/>
              <a:t> </a:t>
            </a:r>
            <a:r>
              <a:rPr kumimoji="1" lang="ja-JP" altLang="en-US" dirty="0"/>
              <a:t>本田 涼大</a:t>
            </a:r>
          </a:p>
        </p:txBody>
      </p:sp>
    </p:spTree>
    <p:extLst>
      <p:ext uri="{BB962C8B-B14F-4D97-AF65-F5344CB8AC3E}">
        <p14:creationId xmlns:p14="http://schemas.microsoft.com/office/powerpoint/2010/main" val="97402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87F29-842F-0543-3668-B403A4A3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r>
              <a:rPr kumimoji="1" lang="ja-JP" altLang="en-US" b="1" dirty="0"/>
              <a:t>のモデル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39B96-4302-6272-5860-3BD1FD0B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ControlNet</a:t>
            </a:r>
            <a:r>
              <a:rPr kumimoji="1" lang="ja-JP" altLang="en-US" dirty="0"/>
              <a:t>はモデルにより様々な性質を示す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モデル</a:t>
            </a:r>
            <a:endParaRPr lang="en-US" altLang="ja-JP" dirty="0"/>
          </a:p>
          <a:p>
            <a:pPr lvl="1"/>
            <a:r>
              <a:rPr lang="en-US" altLang="ja-JP" dirty="0"/>
              <a:t>anything-v3</a:t>
            </a:r>
          </a:p>
          <a:p>
            <a:endParaRPr lang="en-US" altLang="ja-JP" dirty="0"/>
          </a:p>
          <a:p>
            <a:r>
              <a:rPr kumimoji="1" lang="ja-JP" altLang="en-US" dirty="0"/>
              <a:t>右図：テスト画像</a:t>
            </a:r>
            <a:endParaRPr kumimoji="1" lang="en-US" altLang="ja-JP" dirty="0"/>
          </a:p>
          <a:p>
            <a:pPr lvl="1"/>
            <a:r>
              <a:rPr lang="ja-JP" altLang="en-US" dirty="0"/>
              <a:t>去年の高専祭で初音ミクのライブ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   を開催したときの映像のスクショ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FEEB11-2DD2-A468-CC07-99488B57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455B081-CBFC-60E2-453F-E19D2744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70" y="2945741"/>
            <a:ext cx="4936830" cy="27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Instruct pix2pix(ip2p)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ControlNet</a:t>
            </a:r>
            <a:r>
              <a:rPr kumimoji="1" lang="ja-JP" altLang="en-US" dirty="0"/>
              <a:t>に突っ込んだ画像の一部を変換する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/>
              <a:t>None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 descr="座る, 紫, 小さい, 猫 が含まれている画像&#10;&#10;自動的に生成された説明">
            <a:extLst>
              <a:ext uri="{FF2B5EF4-FFF2-40B4-BE49-F238E27FC236}">
                <a16:creationId xmlns:a16="http://schemas.microsoft.com/office/drawing/2014/main" id="{DB491719-9EE3-E8E9-335C-51715B90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0512"/>
            <a:ext cx="2438400" cy="24384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 descr="ステージでパフォーマンスをしている人&#10;&#10;自動的に生成された説明">
            <a:extLst>
              <a:ext uri="{FF2B5EF4-FFF2-40B4-BE49-F238E27FC236}">
                <a16:creationId xmlns:a16="http://schemas.microsoft.com/office/drawing/2014/main" id="{70E15740-2A21-90B6-79ED-6B4FA9187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2"/>
            <a:ext cx="2438400" cy="24384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blue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屋内, テーブル, 座る, 紫 が含まれている画像&#10;&#10;自動的に生成された説明">
            <a:extLst>
              <a:ext uri="{FF2B5EF4-FFF2-40B4-BE49-F238E27FC236}">
                <a16:creationId xmlns:a16="http://schemas.microsoft.com/office/drawing/2014/main" id="{F983D6ED-130F-A208-2D72-D4B6C1F93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0" cy="2438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8768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on desert</a:t>
            </a:r>
            <a:r>
              <a:rPr kumimoji="1" lang="ja-JP" altLang="en-US" sz="16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26021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S</a:t>
            </a:r>
            <a:r>
              <a:rPr kumimoji="1" lang="en-US" altLang="ja-JP" b="1" dirty="0"/>
              <a:t>huffle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画像を再構成する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en-US" altLang="ja-JP" dirty="0"/>
              <a:t>Shuffle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dog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a dragon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8768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a girl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1FB21E6-3E90-B8DA-BCED-CDF7F5F6D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0512"/>
            <a:ext cx="2438401" cy="2438401"/>
          </a:xfrm>
          <a:prstGeom prst="rect">
            <a:avLst/>
          </a:prstGeom>
        </p:spPr>
      </p:pic>
      <p:pic>
        <p:nvPicPr>
          <p:cNvPr id="14" name="図 13" descr="サボテン が含まれている画像&#10;&#10;自動的に生成された説明">
            <a:extLst>
              <a:ext uri="{FF2B5EF4-FFF2-40B4-BE49-F238E27FC236}">
                <a16:creationId xmlns:a16="http://schemas.microsoft.com/office/drawing/2014/main" id="{902DC7A8-AC1C-BCFF-308B-78866576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1" cy="2438401"/>
          </a:xfrm>
          <a:prstGeom prst="rect">
            <a:avLst/>
          </a:prstGeom>
        </p:spPr>
      </p:pic>
      <p:pic>
        <p:nvPicPr>
          <p:cNvPr id="16" name="図 15" descr="花 が含まれている画像&#10;&#10;自動的に生成された説明">
            <a:extLst>
              <a:ext uri="{FF2B5EF4-FFF2-40B4-BE49-F238E27FC236}">
                <a16:creationId xmlns:a16="http://schemas.microsoft.com/office/drawing/2014/main" id="{5DEE600D-FAFF-DEB7-1A3A-2FA57033D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1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Tile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画像の細部を変更する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tile_resample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8382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boy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in space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4547937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 girl dancing on the grass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 descr="光, 虹 が含まれている画像&#10;&#10;自動的に生成された説明">
            <a:extLst>
              <a:ext uri="{FF2B5EF4-FFF2-40B4-BE49-F238E27FC236}">
                <a16:creationId xmlns:a16="http://schemas.microsoft.com/office/drawing/2014/main" id="{0881799F-431D-D470-7B82-173904D3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100512"/>
            <a:ext cx="2438402" cy="2438402"/>
          </a:xfrm>
          <a:prstGeom prst="rect">
            <a:avLst/>
          </a:prstGeom>
        </p:spPr>
      </p:pic>
      <p:pic>
        <p:nvPicPr>
          <p:cNvPr id="11" name="図 10" descr="ジャンプ, 空気, グリーン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47BE576D-1A61-291A-581A-EAE7C6A8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00512"/>
            <a:ext cx="2438400" cy="2438400"/>
          </a:xfrm>
          <a:prstGeom prst="rect">
            <a:avLst/>
          </a:prstGeom>
        </p:spPr>
      </p:pic>
      <p:pic>
        <p:nvPicPr>
          <p:cNvPr id="18" name="図 17" descr="座る, 女性, 持つ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909AB36-77D3-5D0C-9EF7-48CB3C7AE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0051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depth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画像の</a:t>
            </a:r>
            <a:r>
              <a:rPr lang="ja-JP" altLang="en-US" dirty="0"/>
              <a:t>深度情報をベースにイラストを生成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/>
              <a:t>depth</a:t>
            </a:r>
            <a:r>
              <a:rPr kumimoji="1" lang="ja-JP" altLang="en-US" dirty="0"/>
              <a:t>」を含むもの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深度マップ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school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exotic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白黒の写真&#10;&#10;低い精度で自動的に生成された説明">
            <a:extLst>
              <a:ext uri="{FF2B5EF4-FFF2-40B4-BE49-F238E27FC236}">
                <a16:creationId xmlns:a16="http://schemas.microsoft.com/office/drawing/2014/main" id="{580C0471-3F8F-9C8A-9337-0106AEE8F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2" y="4100512"/>
            <a:ext cx="4352925" cy="2438400"/>
          </a:xfrm>
          <a:prstGeom prst="rect">
            <a:avLst/>
          </a:prstGeom>
        </p:spPr>
      </p:pic>
      <p:pic>
        <p:nvPicPr>
          <p:cNvPr id="12" name="図 11" descr="屋内, テーブル, 座る, 花瓶 が含まれている画像&#10;&#10;自動的に生成された説明">
            <a:extLst>
              <a:ext uri="{FF2B5EF4-FFF2-40B4-BE49-F238E27FC236}">
                <a16:creationId xmlns:a16="http://schemas.microsoft.com/office/drawing/2014/main" id="{0FF8E322-C130-AE32-1BF5-F9DF635E4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54475"/>
            <a:ext cx="2438400" cy="2438400"/>
          </a:xfrm>
          <a:prstGeom prst="rect">
            <a:avLst/>
          </a:prstGeom>
        </p:spPr>
      </p:pic>
      <p:pic>
        <p:nvPicPr>
          <p:cNvPr id="15" name="図 14" descr="屋内, テーブル, おもちゃ, 座る が含まれている画像&#10;&#10;自動的に生成された説明">
            <a:extLst>
              <a:ext uri="{FF2B5EF4-FFF2-40B4-BE49-F238E27FC236}">
                <a16:creationId xmlns:a16="http://schemas.microsoft.com/office/drawing/2014/main" id="{A4DEE323-4648-6967-0306-A728F66D2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40544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6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canny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輪郭を抽出してそれを基に画像生成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/>
              <a:t>canny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抽出された輪郭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wolf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crimson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153B26-831A-28A3-4DC5-73E0A75EF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2" y="4080292"/>
            <a:ext cx="4352925" cy="2438400"/>
          </a:xfrm>
          <a:prstGeom prst="rect">
            <a:avLst/>
          </a:prstGeom>
        </p:spPr>
      </p:pic>
      <p:pic>
        <p:nvPicPr>
          <p:cNvPr id="11" name="図 10" descr="屋内, テーブル, 座る, ペア が含まれている画像&#10;&#10;自動的に生成された説明">
            <a:extLst>
              <a:ext uri="{FF2B5EF4-FFF2-40B4-BE49-F238E27FC236}">
                <a16:creationId xmlns:a16="http://schemas.microsoft.com/office/drawing/2014/main" id="{809A1215-7B81-7D8E-4D6C-B8B3AE5FA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2"/>
            <a:ext cx="2438400" cy="2438400"/>
          </a:xfrm>
          <a:prstGeom prst="rect">
            <a:avLst/>
          </a:prstGeom>
        </p:spPr>
      </p:pic>
      <p:pic>
        <p:nvPicPr>
          <p:cNvPr id="16" name="図 15" descr="屋内, 女性, 持つ, 女の子 が含まれている画像&#10;&#10;自動的に生成された説明">
            <a:extLst>
              <a:ext uri="{FF2B5EF4-FFF2-40B4-BE49-F238E27FC236}">
                <a16:creationId xmlns:a16="http://schemas.microsoft.com/office/drawing/2014/main" id="{0B873DE4-1163-F902-CAAA-1251CD4C7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I</a:t>
            </a:r>
            <a:r>
              <a:rPr kumimoji="1" lang="en-US" altLang="ja-JP" b="1" dirty="0" err="1"/>
              <a:t>npaint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画像の一部を修正する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en-US" altLang="ja-JP" dirty="0" err="1"/>
              <a:t>inpaint_global_harmonious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一部塗りつぶした画像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make her </a:t>
            </a:r>
            <a:r>
              <a:rPr kumimoji="1" lang="en-US" altLang="ja-JP" sz="1600" dirty="0" err="1"/>
              <a:t>smily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光, ボール, 空気 が含まれている画像&#10;&#10;自動的に生成された説明">
            <a:extLst>
              <a:ext uri="{FF2B5EF4-FFF2-40B4-BE49-F238E27FC236}">
                <a16:creationId xmlns:a16="http://schemas.microsoft.com/office/drawing/2014/main" id="{1668720E-0183-F639-A9AC-DA0D90BD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79900"/>
            <a:ext cx="4352925" cy="2438791"/>
          </a:xfrm>
          <a:prstGeom prst="rect">
            <a:avLst/>
          </a:prstGeom>
        </p:spPr>
      </p:pic>
      <p:pic>
        <p:nvPicPr>
          <p:cNvPr id="12" name="図 11" descr="ジャンプする女性&#10;&#10;自動的に生成された説明">
            <a:extLst>
              <a:ext uri="{FF2B5EF4-FFF2-40B4-BE49-F238E27FC236}">
                <a16:creationId xmlns:a16="http://schemas.microsoft.com/office/drawing/2014/main" id="{21F2ECAD-6F5A-350D-A2CE-7BD67809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72" y="4079900"/>
            <a:ext cx="2438792" cy="2438792"/>
          </a:xfrm>
          <a:prstGeom prst="rect">
            <a:avLst/>
          </a:prstGeom>
        </p:spPr>
      </p:pic>
      <p:pic>
        <p:nvPicPr>
          <p:cNvPr id="17" name="図 16" descr="ビデオ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350E7958-9B47-B999-E69B-97464D517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89"/>
            <a:ext cx="2438402" cy="24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0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L</a:t>
            </a:r>
            <a:r>
              <a:rPr kumimoji="1" lang="en-US" altLang="ja-JP" b="1" dirty="0" err="1"/>
              <a:t>ineart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線画を抽出、色を塗らせる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lang="ja-JP" altLang="en-US" dirty="0"/>
              <a:t>「</a:t>
            </a:r>
            <a:r>
              <a:rPr lang="en-US" altLang="ja-JP" dirty="0" err="1"/>
              <a:t>lineart</a:t>
            </a:r>
            <a:r>
              <a:rPr lang="ja-JP" altLang="en-US" dirty="0"/>
              <a:t>」とつくもの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4" y="363714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抽出した線画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63196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make her angry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631962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silver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FD58F5-169F-21E1-E355-C7215BEF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80291"/>
            <a:ext cx="4352925" cy="2438400"/>
          </a:xfrm>
          <a:prstGeom prst="rect">
            <a:avLst/>
          </a:prstGeom>
        </p:spPr>
      </p:pic>
      <p:pic>
        <p:nvPicPr>
          <p:cNvPr id="11" name="図 10" descr="座る, 女性, 持つ, 男 が含まれている画像&#10;&#10;自動的に生成された説明">
            <a:extLst>
              <a:ext uri="{FF2B5EF4-FFF2-40B4-BE49-F238E27FC236}">
                <a16:creationId xmlns:a16="http://schemas.microsoft.com/office/drawing/2014/main" id="{28716EA1-BC2D-4E31-E5C1-D693BF71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1"/>
            <a:ext cx="2438400" cy="2438400"/>
          </a:xfrm>
          <a:prstGeom prst="rect">
            <a:avLst/>
          </a:prstGeom>
        </p:spPr>
      </p:pic>
      <p:pic>
        <p:nvPicPr>
          <p:cNvPr id="15" name="図 14" descr="テント, カーテン, ベッド が含まれている画像&#10;&#10;自動的に生成された説明">
            <a:extLst>
              <a:ext uri="{FF2B5EF4-FFF2-40B4-BE49-F238E27FC236}">
                <a16:creationId xmlns:a16="http://schemas.microsoft.com/office/drawing/2014/main" id="{870B1BBE-1CE0-021A-CC2B-487973556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/>
              <a:t>mlsd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直線を抽出する。背景を引き継げる。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mlsd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抽出した線画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deep ocean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jungle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8" name="図 7" descr="ワイヤー, 吊るす, 小さい, 鳥 が含まれている画像&#10;&#10;自動的に生成された説明">
            <a:extLst>
              <a:ext uri="{FF2B5EF4-FFF2-40B4-BE49-F238E27FC236}">
                <a16:creationId xmlns:a16="http://schemas.microsoft.com/office/drawing/2014/main" id="{06AEF535-A784-2C6C-393F-7F57BE63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1" y="4080291"/>
            <a:ext cx="4352925" cy="2438400"/>
          </a:xfrm>
          <a:prstGeom prst="rect">
            <a:avLst/>
          </a:prstGeom>
        </p:spPr>
      </p:pic>
      <p:pic>
        <p:nvPicPr>
          <p:cNvPr id="12" name="図 11" descr="花瓶に生けられた植物&#10;&#10;自動的に生成された説明">
            <a:extLst>
              <a:ext uri="{FF2B5EF4-FFF2-40B4-BE49-F238E27FC236}">
                <a16:creationId xmlns:a16="http://schemas.microsoft.com/office/drawing/2014/main" id="{48BCC32D-A1AC-6362-2492-D0310937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80291"/>
            <a:ext cx="2438400" cy="2438400"/>
          </a:xfrm>
          <a:prstGeom prst="rect">
            <a:avLst/>
          </a:prstGeom>
        </p:spPr>
      </p:pic>
      <p:pic>
        <p:nvPicPr>
          <p:cNvPr id="16" name="図 15" descr="水の中にある滝&#10;&#10;中程度の精度で自動的に生成された説明">
            <a:extLst>
              <a:ext uri="{FF2B5EF4-FFF2-40B4-BE49-F238E27FC236}">
                <a16:creationId xmlns:a16="http://schemas.microsoft.com/office/drawing/2014/main" id="{F9A80B21-02B8-BD24-9CF2-4D7814901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802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Normalbae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法線マップを使う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</a:t>
            </a:r>
            <a:r>
              <a:rPr kumimoji="1" lang="en-US" altLang="ja-JP" dirty="0" err="1"/>
              <a:t>mlsd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法線マップ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black hair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green hair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6" name="図 5" descr="海洋生物 が含まれている画像&#10;&#10;自動的に生成された説明">
            <a:extLst>
              <a:ext uri="{FF2B5EF4-FFF2-40B4-BE49-F238E27FC236}">
                <a16:creationId xmlns:a16="http://schemas.microsoft.com/office/drawing/2014/main" id="{87F883CF-E0E7-A78E-68C2-56BFE795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0" y="4079623"/>
            <a:ext cx="4352925" cy="2438400"/>
          </a:xfrm>
          <a:prstGeom prst="rect">
            <a:avLst/>
          </a:prstGeom>
        </p:spPr>
      </p:pic>
      <p:pic>
        <p:nvPicPr>
          <p:cNvPr id="11" name="図 10" descr="花の冠をかぶった人の絵&#10;&#10;中程度の精度で自動的に生成された説明">
            <a:extLst>
              <a:ext uri="{FF2B5EF4-FFF2-40B4-BE49-F238E27FC236}">
                <a16:creationId xmlns:a16="http://schemas.microsoft.com/office/drawing/2014/main" id="{89E949F9-9D8C-34C7-1320-53ACF3C55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8" y="4054475"/>
            <a:ext cx="2438400" cy="2438400"/>
          </a:xfrm>
          <a:prstGeom prst="rect">
            <a:avLst/>
          </a:prstGeom>
        </p:spPr>
      </p:pic>
      <p:pic>
        <p:nvPicPr>
          <p:cNvPr id="15" name="図 14" descr="女性, 衣類, 男, 空気 が含まれている画像&#10;&#10;自動的に生成された説明">
            <a:extLst>
              <a:ext uri="{FF2B5EF4-FFF2-40B4-BE49-F238E27FC236}">
                <a16:creationId xmlns:a16="http://schemas.microsoft.com/office/drawing/2014/main" id="{FADBC263-02FD-3976-309B-ED83DF770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41" y="4079623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EC01C-E120-5004-8D14-5842A3B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5B384A-291B-7745-B1E6-3CC4331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：テキストに沿った画像を生成するモデル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ControlNet</a:t>
            </a:r>
            <a:r>
              <a:rPr kumimoji="1" lang="ja-JP" altLang="en-US" dirty="0"/>
              <a:t>を使うとポーズが指定できる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研究テーマ：</a:t>
            </a:r>
            <a:r>
              <a:rPr lang="en-US" altLang="ja-JP" dirty="0"/>
              <a:t>ControlNet</a:t>
            </a:r>
            <a:r>
              <a:rPr lang="ja-JP" altLang="en-US" dirty="0"/>
              <a:t>のポーズ指定のところに任意の動画突っ込んでアニメっぽくしよう！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3B8553-6F72-67A0-65EB-FE28DBBF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48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Openpose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画像からポーズを生成する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 err="1"/>
              <a:t>openpose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ポーズ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berserker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lang="en-US" altLang="ja-JP" sz="1600" dirty="0"/>
              <a:t>holy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6" name="図 15" descr="カラフルな光のcg&#10;&#10;自動的に生成された説明">
            <a:extLst>
              <a:ext uri="{FF2B5EF4-FFF2-40B4-BE49-F238E27FC236}">
                <a16:creationId xmlns:a16="http://schemas.microsoft.com/office/drawing/2014/main" id="{25685C42-9672-6F4A-87D8-83A50BE7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0" y="4079623"/>
            <a:ext cx="4352925" cy="2438791"/>
          </a:xfrm>
          <a:prstGeom prst="rect">
            <a:avLst/>
          </a:prstGeom>
        </p:spPr>
      </p:pic>
      <p:pic>
        <p:nvPicPr>
          <p:cNvPr id="18" name="図 17" descr="建物, 時計, 屋内, 窓 が含まれている画像&#10;&#10;自動的に生成された説明">
            <a:extLst>
              <a:ext uri="{FF2B5EF4-FFF2-40B4-BE49-F238E27FC236}">
                <a16:creationId xmlns:a16="http://schemas.microsoft.com/office/drawing/2014/main" id="{EF299E2D-720B-0B56-14F2-5DE43E88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7" y="4079623"/>
            <a:ext cx="2438402" cy="2438402"/>
          </a:xfrm>
          <a:prstGeom prst="rect">
            <a:avLst/>
          </a:prstGeom>
        </p:spPr>
      </p:pic>
      <p:pic>
        <p:nvPicPr>
          <p:cNvPr id="20" name="図 19" descr="人, 屋内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5AB65985-8708-4FCD-20C0-C3DFCFB3D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79623"/>
            <a:ext cx="2438402" cy="24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scribble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落書きを元にする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/>
              <a:t>scribble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落書き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052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</a:t>
            </a:r>
            <a:r>
              <a:rPr lang="en-US" altLang="ja-JP" sz="1600" dirty="0"/>
              <a:t>merican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5" name="図 14" descr="椅子に座っている女性&#10;&#10;低い精度で自動的に生成された説明">
            <a:extLst>
              <a:ext uri="{FF2B5EF4-FFF2-40B4-BE49-F238E27FC236}">
                <a16:creationId xmlns:a16="http://schemas.microsoft.com/office/drawing/2014/main" id="{4E428B77-A4F6-EC12-28BE-8BB0033D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052" y="4054475"/>
            <a:ext cx="2438401" cy="243840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Japanese style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0E24680-AF1F-5A87-901B-58E4D038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50" y="4031080"/>
            <a:ext cx="2526193" cy="2484437"/>
          </a:xfrm>
          <a:prstGeom prst="rect">
            <a:avLst/>
          </a:prstGeom>
        </p:spPr>
      </p:pic>
      <p:pic>
        <p:nvPicPr>
          <p:cNvPr id="12" name="図 11" descr="障子の前に立っている女性&#10;&#10;低い精度で自動的に生成された説明">
            <a:extLst>
              <a:ext uri="{FF2B5EF4-FFF2-40B4-BE49-F238E27FC236}">
                <a16:creationId xmlns:a16="http://schemas.microsoft.com/office/drawing/2014/main" id="{FF438E49-5386-6912-7026-9B1B4B93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8" y="407962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4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seg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Semantic Segmentation</a:t>
            </a:r>
            <a:r>
              <a:rPr lang="ja-JP" altLang="en-US" dirty="0"/>
              <a:t>を用いて元画像を分類する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lang="en-US" altLang="ja-JP" dirty="0"/>
              <a:t>seg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95008" y="3715921"/>
            <a:ext cx="435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Semantic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Segmentation</a:t>
            </a:r>
            <a:r>
              <a:rPr lang="ja-JP" altLang="en-US" sz="1600" dirty="0"/>
              <a:t>適用</a:t>
            </a:r>
            <a:r>
              <a:rPr kumimoji="1" lang="ja-JP" altLang="en-US" sz="1600" dirty="0"/>
              <a:t>後画像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cookie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座る, テーブル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86CEFD81-6F5A-72ED-EBE0-F719A1ED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4" y="4076449"/>
            <a:ext cx="2438400" cy="2438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chocolate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9" name="図 8" descr="屋内, 椅子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07874A57-5734-1860-64DB-E8E1FC8D6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3" y="4076449"/>
            <a:ext cx="2438400" cy="2438400"/>
          </a:xfrm>
          <a:prstGeom prst="rect">
            <a:avLst/>
          </a:prstGeom>
        </p:spPr>
      </p:pic>
      <p:pic>
        <p:nvPicPr>
          <p:cNvPr id="6" name="図 5" descr="マップ&#10;&#10;自動的に生成された説明">
            <a:extLst>
              <a:ext uri="{FF2B5EF4-FFF2-40B4-BE49-F238E27FC236}">
                <a16:creationId xmlns:a16="http://schemas.microsoft.com/office/drawing/2014/main" id="{F5544BEB-65B1-081E-E87A-564EFB9F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4079623"/>
            <a:ext cx="43529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46B7A-7493-7DB4-0FEA-30DA0BB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S</a:t>
            </a:r>
            <a:r>
              <a:rPr kumimoji="1" lang="en-US" altLang="ja-JP" b="1" dirty="0"/>
              <a:t>oft Edge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6F4B1-9647-77FB-74E4-C98C7971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やわらかい輪郭線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対応するプリプロセッサ：「</a:t>
            </a:r>
            <a:r>
              <a:rPr kumimoji="1" lang="en-US" altLang="ja-JP" dirty="0" err="1"/>
              <a:t>softedge</a:t>
            </a:r>
            <a:r>
              <a:rPr kumimoji="1" lang="ja-JP" altLang="en-US" dirty="0"/>
              <a:t>」とつくもの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148FF-0ECB-4012-0FA7-8C98C540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C5A34A-8698-09AA-F7F3-5710748F0B1B}"/>
              </a:ext>
            </a:extLst>
          </p:cNvPr>
          <p:cNvSpPr txBox="1"/>
          <p:nvPr/>
        </p:nvSpPr>
        <p:spPr>
          <a:xfrm>
            <a:off x="1152273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輪郭線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3280C-4AFE-1FB1-EB1C-77FCAEEB4CC7}"/>
              </a:ext>
            </a:extLst>
          </p:cNvPr>
          <p:cNvSpPr txBox="1"/>
          <p:nvPr/>
        </p:nvSpPr>
        <p:spPr>
          <a:xfrm>
            <a:off x="8915400" y="3715921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ancient</a:t>
            </a:r>
            <a:r>
              <a:rPr kumimoji="1" lang="ja-JP" altLang="en-US" sz="1600" dirty="0"/>
              <a:t>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CA6EEE-019B-F114-70C1-6D7C32C3AA1B}"/>
              </a:ext>
            </a:extLst>
          </p:cNvPr>
          <p:cNvSpPr txBox="1"/>
          <p:nvPr/>
        </p:nvSpPr>
        <p:spPr>
          <a:xfrm>
            <a:off x="5183605" y="3741737"/>
            <a:ext cx="309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「</a:t>
            </a:r>
            <a:r>
              <a:rPr kumimoji="1" lang="en-US" altLang="ja-JP" sz="1600" dirty="0"/>
              <a:t>modern</a:t>
            </a:r>
            <a:r>
              <a:rPr kumimoji="1" lang="ja-JP" altLang="en-US" sz="1600" dirty="0"/>
              <a:t>」</a:t>
            </a:r>
          </a:p>
        </p:txBody>
      </p:sp>
      <p:pic>
        <p:nvPicPr>
          <p:cNvPr id="12" name="図 11" descr="屋内, テーブル, 座る, ケーキ が含まれている画像&#10;&#10;自動的に生成された説明">
            <a:extLst>
              <a:ext uri="{FF2B5EF4-FFF2-40B4-BE49-F238E27FC236}">
                <a16:creationId xmlns:a16="http://schemas.microsoft.com/office/drawing/2014/main" id="{A48CEF7D-A644-66C9-0703-EB16E8E3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8" y="4076447"/>
            <a:ext cx="2438402" cy="2438402"/>
          </a:xfrm>
          <a:prstGeom prst="rect">
            <a:avLst/>
          </a:prstGeom>
        </p:spPr>
      </p:pic>
      <p:pic>
        <p:nvPicPr>
          <p:cNvPr id="9" name="図 8" descr="屋内, 座る, テーブル, ペア が含まれている画像&#10;&#10;自動的に生成された説明">
            <a:extLst>
              <a:ext uri="{FF2B5EF4-FFF2-40B4-BE49-F238E27FC236}">
                <a16:creationId xmlns:a16="http://schemas.microsoft.com/office/drawing/2014/main" id="{AA8A9BEC-1631-0E04-6684-231D1546F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7" y="4076447"/>
            <a:ext cx="2438402" cy="24384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E51082F-C68A-A1A4-F734-6941A069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5" y="4054475"/>
            <a:ext cx="4352930" cy="24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F47BA-1F4E-209A-1F38-8C7F9CF3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FB4237-1ED5-9C6E-6DBD-E5770418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726" cy="4351338"/>
          </a:xfrm>
        </p:spPr>
        <p:txBody>
          <a:bodyPr/>
          <a:lstStyle/>
          <a:p>
            <a:r>
              <a:rPr kumimoji="1" lang="en-US" altLang="ja-JP" dirty="0"/>
              <a:t>Diffusion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Model</a:t>
            </a:r>
            <a:r>
              <a:rPr kumimoji="1" lang="ja-JP" altLang="en-US" dirty="0"/>
              <a:t>をベースとした</a:t>
            </a:r>
            <a:r>
              <a:rPr kumimoji="1" lang="en-US" altLang="ja-JP" dirty="0"/>
              <a:t>text-to-image</a:t>
            </a:r>
            <a:r>
              <a:rPr kumimoji="1" lang="ja-JP" altLang="en-US" dirty="0"/>
              <a:t>の画像生成モデル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VAE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Text</a:t>
            </a:r>
            <a:r>
              <a:rPr kumimoji="1" lang="ja-JP" altLang="en-US" dirty="0"/>
              <a:t> </a:t>
            </a:r>
            <a:r>
              <a:rPr kumimoji="1" lang="en-US" altLang="ja-JP" dirty="0"/>
              <a:t>Encoder</a:t>
            </a:r>
            <a:r>
              <a:rPr lang="ja-JP" altLang="en-US" dirty="0"/>
              <a:t>、</a:t>
            </a:r>
            <a:r>
              <a:rPr kumimoji="1" lang="en-US" altLang="ja-JP" dirty="0"/>
              <a:t>Diffusion Model</a:t>
            </a:r>
            <a:r>
              <a:rPr kumimoji="1" lang="ja-JP" altLang="en-US" dirty="0"/>
              <a:t>からなる</a:t>
            </a:r>
          </a:p>
        </p:txBody>
      </p:sp>
      <p:pic>
        <p:nvPicPr>
          <p:cNvPr id="5" name="図 4" descr="犬の写真のコラージュ&#10;&#10;自動的に生成された説明">
            <a:extLst>
              <a:ext uri="{FF2B5EF4-FFF2-40B4-BE49-F238E27FC236}">
                <a16:creationId xmlns:a16="http://schemas.microsoft.com/office/drawing/2014/main" id="{33676036-CC87-CF60-6B5E-3BED5A4E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26" y="2309841"/>
            <a:ext cx="7267074" cy="386712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11A4AE-0A3B-861F-1F5B-CD426928B9E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866FEF-AAAC-C350-C7EE-5097D4EF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2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34A48-B62A-0387-FE45-284F5626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VAE (Variational Autoencoder)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2DD3A5-3E90-11D3-C822-A1C1F10C8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12x512</a:t>
            </a:r>
            <a:r>
              <a:rPr lang="ja-JP" altLang="en-US" dirty="0"/>
              <a:t>のピクセル表現を</a:t>
            </a:r>
            <a:r>
              <a:rPr kumimoji="1" lang="en-US" altLang="ja-JP" dirty="0"/>
              <a:t>8x8</a:t>
            </a:r>
            <a:r>
              <a:rPr kumimoji="1" lang="ja-JP" altLang="en-US" dirty="0"/>
              <a:t>の潜在表現に変換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潜在表現は</a:t>
            </a:r>
            <a:r>
              <a:rPr kumimoji="1" lang="en-US" altLang="ja-JP" dirty="0"/>
              <a:t>U-Net</a:t>
            </a:r>
            <a:r>
              <a:rPr kumimoji="1" lang="ja-JP" altLang="en-US" dirty="0"/>
              <a:t>の入力として使用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推論時にはデコーダのみ使用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75700-2C14-1DB9-A6A3-D048E7C602A4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変分オートエンコーダ </a:t>
            </a:r>
            <a:r>
              <a:rPr kumimoji="1" lang="en-US" altLang="ja-JP" dirty="0">
                <a:hlinkClick r:id="rId2"/>
              </a:rPr>
              <a:t>(VAE) – 【AI</a:t>
            </a:r>
            <a:r>
              <a:rPr kumimoji="1" lang="ja-JP" altLang="en-US" dirty="0">
                <a:hlinkClick r:id="rId2"/>
              </a:rPr>
              <a:t>・機械学習用語集</a:t>
            </a:r>
            <a:r>
              <a:rPr kumimoji="1" lang="en-US" altLang="ja-JP" dirty="0">
                <a:hlinkClick r:id="rId2"/>
              </a:rPr>
              <a:t>】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F604EE-A513-A1E5-970C-4952ED19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9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2AF17-0807-097E-FE3F-60075BE6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Diffusion</a:t>
            </a:r>
            <a:r>
              <a:rPr lang="ja-JP" altLang="en-US" b="1" dirty="0"/>
              <a:t> </a:t>
            </a:r>
            <a:r>
              <a:rPr lang="en-US" altLang="ja-JP" b="1" dirty="0"/>
              <a:t>Model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FCB4E4-663C-6267-B8EA-5D8BAA1E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957" cy="4351338"/>
          </a:xfrm>
        </p:spPr>
        <p:txBody>
          <a:bodyPr/>
          <a:lstStyle/>
          <a:p>
            <a:r>
              <a:rPr kumimoji="1" lang="ja-JP" altLang="en-US" dirty="0"/>
              <a:t>ノイズからデータへの変換（逆拡散プロセス）を学習</a:t>
            </a:r>
            <a:endParaRPr kumimoji="1" lang="en-US" altLang="ja-JP" dirty="0"/>
          </a:p>
          <a:p>
            <a:pPr lvl="1"/>
            <a:r>
              <a:rPr lang="ja-JP" altLang="en-US" dirty="0"/>
              <a:t>出力するノイズと正解ノイズの</a:t>
            </a:r>
            <a:r>
              <a:rPr lang="en-US" altLang="ja-JP" dirty="0"/>
              <a:t>2</a:t>
            </a:r>
            <a:r>
              <a:rPr lang="ja-JP" altLang="en-US" dirty="0"/>
              <a:t>乗誤差が最小化するように学習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潜在空間で動作するものを</a:t>
            </a:r>
            <a:r>
              <a:rPr kumimoji="1" lang="en-US" altLang="ja-JP" dirty="0"/>
              <a:t>Latent Diffusion Model</a:t>
            </a:r>
            <a:r>
              <a:rPr kumimoji="1" lang="ja-JP" altLang="en-US" dirty="0"/>
              <a:t>という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図 4" descr="犬の顔と文字の加工写真&#10;&#10;自動的に生成された説明">
            <a:extLst>
              <a:ext uri="{FF2B5EF4-FFF2-40B4-BE49-F238E27FC236}">
                <a16:creationId xmlns:a16="http://schemas.microsoft.com/office/drawing/2014/main" id="{29493AF8-859D-0E00-BEE6-A2A775C2A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57" y="1970158"/>
            <a:ext cx="6667843" cy="347997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61C25B-D253-00D9-566D-D8071FBC5B2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2F80C-54BF-55D9-3B87-42628C3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83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2405B-EED2-B93F-2E28-C5FEFDDA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CLIP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5CF2F7-EEEC-2EE1-5190-262E89111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OpenAI</a:t>
            </a:r>
            <a:r>
              <a:rPr kumimoji="1" lang="ja-JP" altLang="en-US" dirty="0"/>
              <a:t>が開発した画像分類モデル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学習サンプルが多く、汎用性が高いらしい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では訓練済みテキストエンコーダ</a:t>
            </a:r>
            <a:r>
              <a:rPr kumimoji="1" lang="en-US" altLang="ja-JP" dirty="0"/>
              <a:t>CLIPTextModel</a:t>
            </a:r>
            <a:r>
              <a:rPr kumimoji="1" lang="ja-JP" altLang="en-US" dirty="0"/>
              <a:t>を使用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22A8BD-1345-0E6C-31CA-44F95C3E625F}"/>
              </a:ext>
            </a:extLst>
          </p:cNvPr>
          <p:cNvSpPr txBox="1"/>
          <p:nvPr/>
        </p:nvSpPr>
        <p:spPr>
          <a:xfrm>
            <a:off x="0" y="65348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【</a:t>
            </a:r>
            <a:r>
              <a:rPr kumimoji="1" lang="ja-JP" altLang="en-US" dirty="0">
                <a:hlinkClick r:id="rId2"/>
              </a:rPr>
              <a:t>日本語</a:t>
            </a:r>
            <a:r>
              <a:rPr kumimoji="1" lang="en-US" altLang="ja-JP" dirty="0">
                <a:hlinkClick r:id="rId2"/>
              </a:rPr>
              <a:t>CLIP</a:t>
            </a:r>
            <a:r>
              <a:rPr kumimoji="1" lang="ja-JP" altLang="en-US" dirty="0">
                <a:hlinkClick r:id="rId2"/>
              </a:rPr>
              <a:t>基礎</a:t>
            </a:r>
            <a:r>
              <a:rPr kumimoji="1" lang="en-US" altLang="ja-JP" dirty="0">
                <a:hlinkClick r:id="rId2"/>
              </a:rPr>
              <a:t>】</a:t>
            </a:r>
            <a:r>
              <a:rPr kumimoji="1" lang="ja-JP" altLang="en-US" dirty="0">
                <a:hlinkClick r:id="rId2"/>
              </a:rPr>
              <a:t>画像とテキストの類似度計算、画像やテキストの埋め込み計算、類似画像検索 </a:t>
            </a:r>
            <a:r>
              <a:rPr kumimoji="1" lang="en-US" altLang="ja-JP" dirty="0">
                <a:hlinkClick r:id="rId2"/>
              </a:rPr>
              <a:t>- Qiita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F830E-CD01-7B7D-1FDE-88352334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48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A3C17-7E86-2670-6A75-A19A4AFB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815749-894A-5101-AE7E-4535D18B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Stable Diffusion</a:t>
            </a:r>
            <a:r>
              <a:rPr lang="ja-JP" altLang="en-US" dirty="0"/>
              <a:t>で出力される画像のポーズを指定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画像の輪郭を取得し、色塗りをさせる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Diffusion</a:t>
            </a:r>
            <a:r>
              <a:rPr lang="ja-JP" altLang="en-US" dirty="0"/>
              <a:t> </a:t>
            </a:r>
            <a:r>
              <a:rPr lang="en-US" altLang="ja-JP" dirty="0"/>
              <a:t>Model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のデコーダ部分に</a:t>
            </a:r>
            <a:r>
              <a:rPr lang="en-US" altLang="ja-JP" dirty="0"/>
              <a:t>ControlNet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をぶちこむ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3CC50-32FF-1EA0-A660-68168A108980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新時代の </a:t>
            </a:r>
            <a:r>
              <a:rPr kumimoji="1" lang="en-US" altLang="ja-JP" dirty="0">
                <a:hlinkClick r:id="rId2"/>
              </a:rPr>
              <a:t>pix2pix</a:t>
            </a:r>
            <a:r>
              <a:rPr kumimoji="1" lang="ja-JP" altLang="en-US" dirty="0">
                <a:hlinkClick r:id="rId2"/>
              </a:rPr>
              <a:t>？ </a:t>
            </a:r>
            <a:r>
              <a:rPr kumimoji="1" lang="en-US" altLang="ja-JP" dirty="0">
                <a:hlinkClick r:id="rId2"/>
              </a:rPr>
              <a:t>ControlNet </a:t>
            </a:r>
            <a:r>
              <a:rPr kumimoji="1" lang="ja-JP" altLang="en-US" dirty="0">
                <a:hlinkClick r:id="rId2"/>
              </a:rPr>
              <a:t>解説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58F3B2-FE4B-F20C-866B-54A6A4E1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7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33CF3-E2E5-27AF-CEEB-8145B15C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の上の料理&#10;&#10;自動的に生成された説明">
            <a:extLst>
              <a:ext uri="{FF2B5EF4-FFF2-40B4-BE49-F238E27FC236}">
                <a16:creationId xmlns:a16="http://schemas.microsoft.com/office/drawing/2014/main" id="{8F8DFBEF-461E-0B2F-D03E-AEB672BF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50453" cy="1772130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55D6AFE-F4A1-CAE1-0886-86650BFE749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88653" y="2576753"/>
            <a:ext cx="38552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23A8FA-3D7D-C64C-AB14-A0F7E94A0E34}"/>
              </a:ext>
            </a:extLst>
          </p:cNvPr>
          <p:cNvSpPr txBox="1"/>
          <p:nvPr/>
        </p:nvSpPr>
        <p:spPr>
          <a:xfrm>
            <a:off x="3988653" y="1764258"/>
            <a:ext cx="385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輪郭</a:t>
            </a:r>
            <a:r>
              <a:rPr kumimoji="1" lang="ja-JP" altLang="en-US" sz="3600" dirty="0"/>
              <a:t>を抽出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E911A2D-C5A6-7E68-D72D-055DE24418C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13426" y="3462818"/>
            <a:ext cx="7005656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図 14" descr="木製テーブルの上にある食事&#10;&#10;自動的に生成された説明">
            <a:extLst>
              <a:ext uri="{FF2B5EF4-FFF2-40B4-BE49-F238E27FC236}">
                <a16:creationId xmlns:a16="http://schemas.microsoft.com/office/drawing/2014/main" id="{E6079924-6B6B-1C6B-F4B3-82F6217E1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8381"/>
            <a:ext cx="3150452" cy="17721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DF1852A-1854-AD03-0746-60000F1E4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5" y="1690688"/>
            <a:ext cx="3150453" cy="1772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48CA48A-3301-5ACD-C049-7E0ACE1809BF}"/>
              </a:ext>
            </a:extLst>
          </p:cNvPr>
          <p:cNvSpPr txBox="1"/>
          <p:nvPr/>
        </p:nvSpPr>
        <p:spPr>
          <a:xfrm>
            <a:off x="8124289" y="3923637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788FA6-F3CD-5331-9CF6-B08F092D95A9}"/>
              </a:ext>
            </a:extLst>
          </p:cNvPr>
          <p:cNvSpPr txBox="1"/>
          <p:nvPr/>
        </p:nvSpPr>
        <p:spPr>
          <a:xfrm>
            <a:off x="3864694" y="6057087"/>
            <a:ext cx="195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kumimoji="1" lang="en-US" altLang="ja-JP" sz="2800" dirty="0"/>
              <a:t>ramen</a:t>
            </a:r>
            <a:r>
              <a:rPr kumimoji="1" lang="ja-JP" altLang="en-US" sz="2800" dirty="0"/>
              <a:t>」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A9A2339-C26A-BC72-F504-BA8CBF6838B1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9419082" y="3462818"/>
            <a:ext cx="1" cy="1257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図 25" descr="木製テーブルの上にある食事と飲み物&#10;&#10;自動的に生成された説明">
            <a:extLst>
              <a:ext uri="{FF2B5EF4-FFF2-40B4-BE49-F238E27FC236}">
                <a16:creationId xmlns:a16="http://schemas.microsoft.com/office/drawing/2014/main" id="{FAE142F5-8298-4EB1-16D9-72D8B2155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7" y="4720746"/>
            <a:ext cx="3150451" cy="177212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6C6A834-04F1-793F-BE30-A812968B2FAA}"/>
              </a:ext>
            </a:extLst>
          </p:cNvPr>
          <p:cNvSpPr txBox="1"/>
          <p:nvPr/>
        </p:nvSpPr>
        <p:spPr>
          <a:xfrm>
            <a:off x="6293300" y="6057087"/>
            <a:ext cx="183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lang="en-US" altLang="ja-JP" sz="2800" dirty="0"/>
              <a:t>pasta</a:t>
            </a:r>
            <a:r>
              <a:rPr kumimoji="1" lang="ja-JP" altLang="en-US" sz="2800" dirty="0"/>
              <a:t>」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CC1E3F-4C77-2C8E-0BE1-905DBAC9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799DAE-0729-733E-284B-ECD882722727}"/>
              </a:ext>
            </a:extLst>
          </p:cNvPr>
          <p:cNvSpPr txBox="1"/>
          <p:nvPr/>
        </p:nvSpPr>
        <p:spPr>
          <a:xfrm>
            <a:off x="2740285" y="3923636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500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5BDBD-17E7-7C33-9300-A0136FBF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これから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802052-0565-DFA8-B409-72190FD5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Diffusion Model</a:t>
            </a:r>
            <a:r>
              <a:rPr kumimoji="1" lang="ja-JP" altLang="en-US" dirty="0"/>
              <a:t>の深堀り</a:t>
            </a:r>
            <a:endParaRPr kumimoji="1" lang="en-US" altLang="ja-JP" dirty="0"/>
          </a:p>
          <a:p>
            <a:pPr lvl="1"/>
            <a:r>
              <a:rPr lang="ja-JP" altLang="en-US" dirty="0"/>
              <a:t>実はよく分かってない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動画を扱う方法の模索</a:t>
            </a:r>
            <a:endParaRPr lang="en-US" altLang="ja-JP" dirty="0"/>
          </a:p>
          <a:p>
            <a:pPr lvl="1"/>
            <a:r>
              <a:rPr lang="ja-JP" altLang="en-US" dirty="0"/>
              <a:t>皆目見当がついてない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使用するモデルの検討とか</a:t>
            </a:r>
            <a:endParaRPr lang="en-US" altLang="ja-JP" dirty="0"/>
          </a:p>
          <a:p>
            <a:pPr lvl="1"/>
            <a:r>
              <a:rPr kumimoji="1" lang="ja-JP" altLang="en-US" dirty="0"/>
              <a:t>アニメ風にしたい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0C43C3-65CD-44AE-8AF1-A5A773A8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9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727</Words>
  <Application>Microsoft Office PowerPoint</Application>
  <PresentationFormat>ワイド画面</PresentationFormat>
  <Paragraphs>184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游ゴシック</vt:lpstr>
      <vt:lpstr>游ゴシック Light</vt:lpstr>
      <vt:lpstr>Arial</vt:lpstr>
      <vt:lpstr>Office テーマ</vt:lpstr>
      <vt:lpstr>Stable DiffusionとControlNet</vt:lpstr>
      <vt:lpstr>Stable DiffusionとControlNet</vt:lpstr>
      <vt:lpstr>Stable Diffusion</vt:lpstr>
      <vt:lpstr>VAE (Variational Autoencoder)</vt:lpstr>
      <vt:lpstr>Diffusion Model</vt:lpstr>
      <vt:lpstr>CLIP</vt:lpstr>
      <vt:lpstr>ControlNet</vt:lpstr>
      <vt:lpstr>ControlNet</vt:lpstr>
      <vt:lpstr>これから</vt:lpstr>
      <vt:lpstr>ControlNetのモデル</vt:lpstr>
      <vt:lpstr>Instruct pix2pix(ip2p)</vt:lpstr>
      <vt:lpstr>Shuffle</vt:lpstr>
      <vt:lpstr>Tile</vt:lpstr>
      <vt:lpstr>depth</vt:lpstr>
      <vt:lpstr>canny</vt:lpstr>
      <vt:lpstr>Inpaint</vt:lpstr>
      <vt:lpstr>Lineart</vt:lpstr>
      <vt:lpstr>mlsd</vt:lpstr>
      <vt:lpstr>Normalbae</vt:lpstr>
      <vt:lpstr>Openpose</vt:lpstr>
      <vt:lpstr>scribble</vt:lpstr>
      <vt:lpstr>seg</vt:lpstr>
      <vt:lpstr>Soft 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DiffusionとControlNet</dc:title>
  <dc:creator>本田 涼大</dc:creator>
  <cp:lastModifiedBy>本田 涼大</cp:lastModifiedBy>
  <cp:revision>18</cp:revision>
  <dcterms:created xsi:type="dcterms:W3CDTF">2023-05-08T12:57:14Z</dcterms:created>
  <dcterms:modified xsi:type="dcterms:W3CDTF">2023-05-22T01:51:49Z</dcterms:modified>
</cp:coreProperties>
</file>